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EC41DFC-C5B5-472C-A3FE-242904BDC3AD}" type="datetimeFigureOut">
              <a:rPr lang="en-US" smtClean="0"/>
              <a:t>3/11/2014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F94612-2EC9-4A71-AC58-516B539FBCBC}" type="slidenum">
              <a:rPr lang="en-US" smtClean="0"/>
              <a:t>‹#›</a:t>
            </a:fld>
            <a:endParaRPr lang="en-US"/>
          </a:p>
        </p:txBody>
      </p:sp>
    </p:spTree>
    <p:extLst>
      <p:ext uri="{BB962C8B-B14F-4D97-AF65-F5344CB8AC3E}">
        <p14:creationId xmlns:p14="http://schemas.microsoft.com/office/powerpoint/2010/main" val="3054073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C41DFC-C5B5-472C-A3FE-242904BDC3AD}" type="datetimeFigureOut">
              <a:rPr lang="en-US" smtClean="0"/>
              <a:t>3/11/2014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F94612-2EC9-4A71-AC58-516B539FBCBC}" type="slidenum">
              <a:rPr lang="en-US" smtClean="0"/>
              <a:t>‹#›</a:t>
            </a:fld>
            <a:endParaRPr lang="en-US"/>
          </a:p>
        </p:txBody>
      </p:sp>
    </p:spTree>
    <p:extLst>
      <p:ext uri="{BB962C8B-B14F-4D97-AF65-F5344CB8AC3E}">
        <p14:creationId xmlns:p14="http://schemas.microsoft.com/office/powerpoint/2010/main" val="1965958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C41DFC-C5B5-472C-A3FE-242904BDC3AD}" type="datetimeFigureOut">
              <a:rPr lang="en-US" smtClean="0"/>
              <a:t>3/11/2014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F94612-2EC9-4A71-AC58-516B539FBCBC}" type="slidenum">
              <a:rPr lang="en-US" smtClean="0"/>
              <a:t>‹#›</a:t>
            </a:fld>
            <a:endParaRPr lang="en-US"/>
          </a:p>
        </p:txBody>
      </p:sp>
    </p:spTree>
    <p:extLst>
      <p:ext uri="{BB962C8B-B14F-4D97-AF65-F5344CB8AC3E}">
        <p14:creationId xmlns:p14="http://schemas.microsoft.com/office/powerpoint/2010/main" val="2559626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EC41DFC-C5B5-472C-A3FE-242904BDC3AD}" type="datetimeFigureOut">
              <a:rPr lang="en-US" smtClean="0"/>
              <a:t>3/11/2014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F94612-2EC9-4A71-AC58-516B539FBCBC}" type="slidenum">
              <a:rPr lang="en-US" smtClean="0"/>
              <a:t>‹#›</a:t>
            </a:fld>
            <a:endParaRPr lang="en-US"/>
          </a:p>
        </p:txBody>
      </p:sp>
    </p:spTree>
    <p:extLst>
      <p:ext uri="{BB962C8B-B14F-4D97-AF65-F5344CB8AC3E}">
        <p14:creationId xmlns:p14="http://schemas.microsoft.com/office/powerpoint/2010/main" val="1290907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EC41DFC-C5B5-472C-A3FE-242904BDC3AD}" type="datetimeFigureOut">
              <a:rPr lang="en-US" smtClean="0"/>
              <a:t>3/11/2014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F94612-2EC9-4A71-AC58-516B539FBCBC}" type="slidenum">
              <a:rPr lang="en-US" smtClean="0"/>
              <a:t>‹#›</a:t>
            </a:fld>
            <a:endParaRPr lang="en-US"/>
          </a:p>
        </p:txBody>
      </p:sp>
    </p:spTree>
    <p:extLst>
      <p:ext uri="{BB962C8B-B14F-4D97-AF65-F5344CB8AC3E}">
        <p14:creationId xmlns:p14="http://schemas.microsoft.com/office/powerpoint/2010/main" val="197739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EC41DFC-C5B5-472C-A3FE-242904BDC3AD}" type="datetimeFigureOut">
              <a:rPr lang="en-US" smtClean="0"/>
              <a:t>3/11/2014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F94612-2EC9-4A71-AC58-516B539FBCBC}" type="slidenum">
              <a:rPr lang="en-US" smtClean="0"/>
              <a:t>‹#›</a:t>
            </a:fld>
            <a:endParaRPr lang="en-US"/>
          </a:p>
        </p:txBody>
      </p:sp>
    </p:spTree>
    <p:extLst>
      <p:ext uri="{BB962C8B-B14F-4D97-AF65-F5344CB8AC3E}">
        <p14:creationId xmlns:p14="http://schemas.microsoft.com/office/powerpoint/2010/main" val="2741353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EC41DFC-C5B5-472C-A3FE-242904BDC3AD}" type="datetimeFigureOut">
              <a:rPr lang="en-US" smtClean="0"/>
              <a:t>3/11/2014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F94612-2EC9-4A71-AC58-516B539FBCBC}" type="slidenum">
              <a:rPr lang="en-US" smtClean="0"/>
              <a:t>‹#›</a:t>
            </a:fld>
            <a:endParaRPr lang="en-US"/>
          </a:p>
        </p:txBody>
      </p:sp>
    </p:spTree>
    <p:extLst>
      <p:ext uri="{BB962C8B-B14F-4D97-AF65-F5344CB8AC3E}">
        <p14:creationId xmlns:p14="http://schemas.microsoft.com/office/powerpoint/2010/main" val="2181383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EC41DFC-C5B5-472C-A3FE-242904BDC3AD}" type="datetimeFigureOut">
              <a:rPr lang="en-US" smtClean="0"/>
              <a:t>3/11/2014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F94612-2EC9-4A71-AC58-516B539FBCBC}" type="slidenum">
              <a:rPr lang="en-US" smtClean="0"/>
              <a:t>‹#›</a:t>
            </a:fld>
            <a:endParaRPr lang="en-US"/>
          </a:p>
        </p:txBody>
      </p:sp>
    </p:spTree>
    <p:extLst>
      <p:ext uri="{BB962C8B-B14F-4D97-AF65-F5344CB8AC3E}">
        <p14:creationId xmlns:p14="http://schemas.microsoft.com/office/powerpoint/2010/main" val="2493586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C41DFC-C5B5-472C-A3FE-242904BDC3AD}" type="datetimeFigureOut">
              <a:rPr lang="en-US" smtClean="0"/>
              <a:t>3/11/2014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F94612-2EC9-4A71-AC58-516B539FBCBC}" type="slidenum">
              <a:rPr lang="en-US" smtClean="0"/>
              <a:t>‹#›</a:t>
            </a:fld>
            <a:endParaRPr lang="en-US"/>
          </a:p>
        </p:txBody>
      </p:sp>
    </p:spTree>
    <p:extLst>
      <p:ext uri="{BB962C8B-B14F-4D97-AF65-F5344CB8AC3E}">
        <p14:creationId xmlns:p14="http://schemas.microsoft.com/office/powerpoint/2010/main" val="4195464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C41DFC-C5B5-472C-A3FE-242904BDC3AD}" type="datetimeFigureOut">
              <a:rPr lang="en-US" smtClean="0"/>
              <a:t>3/11/2014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F94612-2EC9-4A71-AC58-516B539FBCBC}" type="slidenum">
              <a:rPr lang="en-US" smtClean="0"/>
              <a:t>‹#›</a:t>
            </a:fld>
            <a:endParaRPr lang="en-US"/>
          </a:p>
        </p:txBody>
      </p:sp>
    </p:spTree>
    <p:extLst>
      <p:ext uri="{BB962C8B-B14F-4D97-AF65-F5344CB8AC3E}">
        <p14:creationId xmlns:p14="http://schemas.microsoft.com/office/powerpoint/2010/main" val="384855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EC41DFC-C5B5-472C-A3FE-242904BDC3AD}" type="datetimeFigureOut">
              <a:rPr lang="en-US" smtClean="0"/>
              <a:t>3/11/2014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F94612-2EC9-4A71-AC58-516B539FBCBC}" type="slidenum">
              <a:rPr lang="en-US" smtClean="0"/>
              <a:t>‹#›</a:t>
            </a:fld>
            <a:endParaRPr lang="en-US"/>
          </a:p>
        </p:txBody>
      </p:sp>
    </p:spTree>
    <p:extLst>
      <p:ext uri="{BB962C8B-B14F-4D97-AF65-F5344CB8AC3E}">
        <p14:creationId xmlns:p14="http://schemas.microsoft.com/office/powerpoint/2010/main" val="3371962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C41DFC-C5B5-472C-A3FE-242904BDC3AD}" type="datetimeFigureOut">
              <a:rPr lang="en-US" smtClean="0"/>
              <a:t>3/11/2014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F94612-2EC9-4A71-AC58-516B539FBCBC}" type="slidenum">
              <a:rPr lang="en-US" smtClean="0"/>
              <a:t>‹#›</a:t>
            </a:fld>
            <a:endParaRPr lang="en-US"/>
          </a:p>
        </p:txBody>
      </p:sp>
    </p:spTree>
    <p:extLst>
      <p:ext uri="{BB962C8B-B14F-4D97-AF65-F5344CB8AC3E}">
        <p14:creationId xmlns:p14="http://schemas.microsoft.com/office/powerpoint/2010/main" val="27522697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UNIVERSITY OF LUSAKA</a:t>
            </a:r>
            <a:br>
              <a:rPr lang="en-US" dirty="0" smtClean="0"/>
            </a:br>
            <a:r>
              <a:rPr lang="en-US" dirty="0" smtClean="0"/>
              <a:t>SCHOOL OF LAW</a:t>
            </a:r>
            <a:endParaRPr lang="en-US" dirty="0"/>
          </a:p>
        </p:txBody>
      </p:sp>
      <p:sp>
        <p:nvSpPr>
          <p:cNvPr id="3" name="Subtitle 2"/>
          <p:cNvSpPr>
            <a:spLocks noGrp="1"/>
          </p:cNvSpPr>
          <p:nvPr>
            <p:ph type="subTitle" idx="1"/>
          </p:nvPr>
        </p:nvSpPr>
        <p:spPr/>
        <p:txBody>
          <a:bodyPr>
            <a:normAutofit fontScale="92500" lnSpcReduction="10000"/>
          </a:bodyPr>
          <a:lstStyle/>
          <a:p>
            <a:r>
              <a:rPr lang="en-US" sz="2800" b="1" dirty="0" smtClean="0"/>
              <a:t>L340 – IP LAW</a:t>
            </a:r>
          </a:p>
          <a:p>
            <a:r>
              <a:rPr lang="en-US" sz="2800" b="1" dirty="0" smtClean="0"/>
              <a:t>UNIT 8 – DEFENCES TO COPYRIGHT INFRINGEMENT</a:t>
            </a:r>
          </a:p>
          <a:p>
            <a:r>
              <a:rPr lang="en-US" dirty="0" smtClean="0"/>
              <a:t>George </a:t>
            </a:r>
            <a:r>
              <a:rPr lang="en-US" dirty="0" err="1" smtClean="0"/>
              <a:t>Mpundu</a:t>
            </a:r>
            <a:r>
              <a:rPr lang="en-US" dirty="0" smtClean="0"/>
              <a:t> </a:t>
            </a:r>
            <a:r>
              <a:rPr lang="en-US" dirty="0" err="1" smtClean="0"/>
              <a:t>Kanja</a:t>
            </a:r>
            <a:endParaRPr lang="en-US" dirty="0"/>
          </a:p>
          <a:p>
            <a:endParaRPr lang="en-US" dirty="0"/>
          </a:p>
        </p:txBody>
      </p:sp>
    </p:spTree>
    <p:extLst>
      <p:ext uri="{BB962C8B-B14F-4D97-AF65-F5344CB8AC3E}">
        <p14:creationId xmlns:p14="http://schemas.microsoft.com/office/powerpoint/2010/main" val="2448222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PUBLIC INTEREST</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The case of </a:t>
            </a:r>
            <a:r>
              <a:rPr lang="en-GB" i="1" dirty="0"/>
              <a:t>Hyde Park Residence Ltd v </a:t>
            </a:r>
            <a:r>
              <a:rPr lang="en-GB" i="1" dirty="0" err="1"/>
              <a:t>Yelland</a:t>
            </a:r>
            <a:r>
              <a:rPr lang="en-GB" i="1" dirty="0"/>
              <a:t>, </a:t>
            </a:r>
            <a:r>
              <a:rPr lang="en-GB" dirty="0"/>
              <a:t>involves an unusual breach of copyright by the publication by </a:t>
            </a:r>
            <a:r>
              <a:rPr lang="en-GB" i="1" dirty="0"/>
              <a:t>The Sun</a:t>
            </a:r>
            <a:r>
              <a:rPr lang="en-GB" dirty="0"/>
              <a:t> of photographs of Princess Diana and Mr </a:t>
            </a:r>
            <a:r>
              <a:rPr lang="en-GB" dirty="0" err="1"/>
              <a:t>Dodi</a:t>
            </a:r>
            <a:r>
              <a:rPr lang="en-GB" dirty="0"/>
              <a:t> Fayed entering and leaving in a house in Paris owned by </a:t>
            </a:r>
            <a:r>
              <a:rPr lang="en-GB" dirty="0" err="1"/>
              <a:t>Mr.</a:t>
            </a:r>
            <a:r>
              <a:rPr lang="en-GB" dirty="0"/>
              <a:t> Al Fayed, with times recorded, taken by a security video camera owned by Mr Al Fayed. The Sun claimed that it was in the public interest to publish these photographs as they refuted claims by Mr Al Fayed that the two had enjoyed a lengthy tryst at his house in Paris. Hyde Park sued the newspaper for copyright infringement. </a:t>
            </a:r>
            <a:endParaRPr lang="en-GB" dirty="0" smtClean="0"/>
          </a:p>
          <a:p>
            <a:pPr algn="just"/>
            <a:r>
              <a:rPr lang="en-GB" b="1" dirty="0" smtClean="0"/>
              <a:t>The </a:t>
            </a:r>
            <a:r>
              <a:rPr lang="en-GB" b="1" dirty="0"/>
              <a:t>court of first instance accepted the newspaper’s defence that the public interest overrode copyright, but the Court of Appeal allowed the appeal. </a:t>
            </a:r>
            <a:endParaRPr lang="en-US" b="1" dirty="0"/>
          </a:p>
        </p:txBody>
      </p:sp>
    </p:spTree>
    <p:extLst>
      <p:ext uri="{BB962C8B-B14F-4D97-AF65-F5344CB8AC3E}">
        <p14:creationId xmlns:p14="http://schemas.microsoft.com/office/powerpoint/2010/main" val="1771591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PUBLIC INTEREST</a:t>
            </a:r>
            <a:br>
              <a:rPr lang="en-US" b="1" dirty="0" smtClean="0"/>
            </a:br>
            <a:endParaRPr lang="en-US" dirty="0"/>
          </a:p>
        </p:txBody>
      </p:sp>
      <p:sp>
        <p:nvSpPr>
          <p:cNvPr id="3" name="Content Placeholder 2"/>
          <p:cNvSpPr>
            <a:spLocks noGrp="1"/>
          </p:cNvSpPr>
          <p:nvPr>
            <p:ph idx="1"/>
          </p:nvPr>
        </p:nvSpPr>
        <p:spPr/>
        <p:txBody>
          <a:bodyPr>
            <a:normAutofit/>
          </a:bodyPr>
          <a:lstStyle/>
          <a:p>
            <a:pPr algn="just"/>
            <a:r>
              <a:rPr lang="en-GB" dirty="0"/>
              <a:t>Lord Justice stated as follows</a:t>
            </a:r>
            <a:r>
              <a:rPr lang="en-GB" dirty="0" smtClean="0"/>
              <a:t>:</a:t>
            </a:r>
            <a:endParaRPr lang="en-US" dirty="0"/>
          </a:p>
          <a:p>
            <a:pPr algn="just"/>
            <a:r>
              <a:rPr lang="en-GB" b="1" dirty="0" smtClean="0"/>
              <a:t>“The </a:t>
            </a:r>
            <a:r>
              <a:rPr lang="en-GB" b="1" dirty="0"/>
              <a:t>1988 Act does not give a court general power to enable an infringer to use another’s property, namely his copyright in the public interest. Thus a defence of public interest outside those set out in Chapter III of Part I of the 1988 Act, if exists, must arise by some other route</a:t>
            </a:r>
            <a:r>
              <a:rPr lang="en-GB" b="1" dirty="0" smtClean="0"/>
              <a:t>.”</a:t>
            </a:r>
            <a:endParaRPr lang="en-US" b="1" dirty="0"/>
          </a:p>
          <a:p>
            <a:pPr algn="just"/>
            <a:endParaRPr lang="en-US" dirty="0"/>
          </a:p>
        </p:txBody>
      </p:sp>
    </p:spTree>
    <p:extLst>
      <p:ext uri="{BB962C8B-B14F-4D97-AF65-F5344CB8AC3E}">
        <p14:creationId xmlns:p14="http://schemas.microsoft.com/office/powerpoint/2010/main" val="34739891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PUBLIC INTEREST</a:t>
            </a:r>
            <a:br>
              <a:rPr lang="en-US" b="1" dirty="0" smtClean="0"/>
            </a:br>
            <a:endParaRPr lang="en-US" dirty="0"/>
          </a:p>
        </p:txBody>
      </p:sp>
      <p:sp>
        <p:nvSpPr>
          <p:cNvPr id="3" name="Content Placeholder 2"/>
          <p:cNvSpPr>
            <a:spLocks noGrp="1"/>
          </p:cNvSpPr>
          <p:nvPr>
            <p:ph idx="1"/>
          </p:nvPr>
        </p:nvSpPr>
        <p:spPr/>
        <p:txBody>
          <a:bodyPr>
            <a:normAutofit/>
          </a:bodyPr>
          <a:lstStyle/>
          <a:p>
            <a:pPr algn="just"/>
            <a:r>
              <a:rPr lang="en-GB" b="1" i="1" dirty="0"/>
              <a:t>(ii)     Defence of public interest in breach of confidentiality </a:t>
            </a:r>
            <a:endParaRPr lang="en-US" b="1" dirty="0"/>
          </a:p>
          <a:p>
            <a:pPr algn="just"/>
            <a:r>
              <a:rPr lang="en-GB" b="1" dirty="0"/>
              <a:t>The courts have refused to protect confidential information when the public interest to disclose that information outweighs the need to have the information kept confidential or not to be disclosed to the public.</a:t>
            </a:r>
            <a:endParaRPr lang="en-US" b="1" dirty="0"/>
          </a:p>
        </p:txBody>
      </p:sp>
    </p:spTree>
    <p:extLst>
      <p:ext uri="{BB962C8B-B14F-4D97-AF65-F5344CB8AC3E}">
        <p14:creationId xmlns:p14="http://schemas.microsoft.com/office/powerpoint/2010/main" val="862705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PUBLIC INTEREST</a:t>
            </a:r>
            <a:br>
              <a:rPr lang="en-US" b="1" dirty="0" smtClean="0"/>
            </a:br>
            <a:endParaRPr lang="en-US" dirty="0"/>
          </a:p>
        </p:txBody>
      </p:sp>
      <p:sp>
        <p:nvSpPr>
          <p:cNvPr id="3" name="Content Placeholder 2"/>
          <p:cNvSpPr>
            <a:spLocks noGrp="1"/>
          </p:cNvSpPr>
          <p:nvPr>
            <p:ph idx="1"/>
          </p:nvPr>
        </p:nvSpPr>
        <p:spPr/>
        <p:txBody>
          <a:bodyPr/>
          <a:lstStyle/>
          <a:p>
            <a:pPr algn="just"/>
            <a:r>
              <a:rPr lang="en-US" dirty="0" smtClean="0"/>
              <a:t>See the following cases:</a:t>
            </a:r>
          </a:p>
          <a:p>
            <a:pPr algn="just"/>
            <a:r>
              <a:rPr lang="en-GB" b="1" i="1" dirty="0"/>
              <a:t>Lion Laboratories Ltd v </a:t>
            </a:r>
            <a:r>
              <a:rPr lang="en-GB" b="1" i="1" dirty="0" smtClean="0"/>
              <a:t>Evans</a:t>
            </a:r>
          </a:p>
          <a:p>
            <a:pPr algn="just"/>
            <a:r>
              <a:rPr lang="en-GB" b="1" i="1" dirty="0"/>
              <a:t>Attorney General v Guardian Newspapers </a:t>
            </a:r>
            <a:r>
              <a:rPr lang="en-GB" b="1" i="1" dirty="0" smtClean="0"/>
              <a:t>Ltd</a:t>
            </a:r>
          </a:p>
          <a:p>
            <a:pPr algn="just"/>
            <a:r>
              <a:rPr lang="en-GB" b="1" i="1" dirty="0"/>
              <a:t>Ashdown v Telegraph Group Ltd</a:t>
            </a:r>
            <a:endParaRPr lang="en-US" b="1" dirty="0"/>
          </a:p>
        </p:txBody>
      </p:sp>
    </p:spTree>
    <p:extLst>
      <p:ext uri="{BB962C8B-B14F-4D97-AF65-F5344CB8AC3E}">
        <p14:creationId xmlns:p14="http://schemas.microsoft.com/office/powerpoint/2010/main" val="32223134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Fair Dealing</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The Copyright and Performance Rights Act in certain circumstances </a:t>
            </a:r>
            <a:r>
              <a:rPr lang="en-GB" b="1" dirty="0"/>
              <a:t>does allow anyone to do some acts restricted by copyright without the consent of the copyright owner if the said acts are considered fair dealing </a:t>
            </a:r>
            <a:r>
              <a:rPr lang="en-GB" b="1" dirty="0" smtClean="0"/>
              <a:t>or </a:t>
            </a:r>
            <a:r>
              <a:rPr lang="en-GB" b="1" smtClean="0"/>
              <a:t>fair use in </a:t>
            </a:r>
            <a:r>
              <a:rPr lang="en-GB" b="1" dirty="0"/>
              <a:t>relation to the work. </a:t>
            </a:r>
            <a:endParaRPr lang="en-GB" b="1" dirty="0" smtClean="0"/>
          </a:p>
          <a:p>
            <a:pPr algn="just"/>
            <a:r>
              <a:rPr lang="en-GB" dirty="0" smtClean="0"/>
              <a:t>Examples </a:t>
            </a:r>
            <a:r>
              <a:rPr lang="en-GB" dirty="0"/>
              <a:t>of  “fair dealing” or “fair use” in case of the USA, in relation to the work include </a:t>
            </a:r>
            <a:r>
              <a:rPr lang="en-GB" b="1" dirty="0"/>
              <a:t>reproduction of a work exclusively for personal and private use; making of quotations from a protected work, provided that the source of the quotation</a:t>
            </a:r>
            <a:r>
              <a:rPr lang="en-GB" dirty="0"/>
              <a:t>, including the </a:t>
            </a:r>
            <a:r>
              <a:rPr lang="en-GB" b="1" dirty="0"/>
              <a:t>name of the author is mentioned. </a:t>
            </a:r>
            <a:endParaRPr lang="en-US" b="1" dirty="0"/>
          </a:p>
          <a:p>
            <a:pPr algn="just"/>
            <a:endParaRPr lang="en-US" dirty="0"/>
          </a:p>
        </p:txBody>
      </p:sp>
    </p:spTree>
    <p:extLst>
      <p:ext uri="{BB962C8B-B14F-4D97-AF65-F5344CB8AC3E}">
        <p14:creationId xmlns:p14="http://schemas.microsoft.com/office/powerpoint/2010/main" val="17463727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Fair Dealing</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Fair dealing provisions allow the copying or other use of the work which would otherwise be an infringement</a:t>
            </a:r>
            <a:r>
              <a:rPr lang="en-GB" b="1" dirty="0" smtClean="0"/>
              <a:t>.</a:t>
            </a:r>
          </a:p>
          <a:p>
            <a:pPr algn="just"/>
            <a:r>
              <a:rPr lang="en-GB" dirty="0"/>
              <a:t>The Copyright and Performance Rights Act does not define “fair dealing”, but only restricts the defence of fair dealing for purposes of </a:t>
            </a:r>
            <a:endParaRPr lang="en-GB" dirty="0" smtClean="0"/>
          </a:p>
          <a:p>
            <a:pPr algn="just">
              <a:buFont typeface="Wingdings" pitchFamily="2" charset="2"/>
              <a:buChar char="Ø"/>
            </a:pPr>
            <a:r>
              <a:rPr lang="en-GB" b="1" dirty="0" smtClean="0"/>
              <a:t>criticism </a:t>
            </a:r>
            <a:r>
              <a:rPr lang="en-GB" b="1" dirty="0"/>
              <a:t>or review, </a:t>
            </a:r>
            <a:endParaRPr lang="en-GB" b="1" dirty="0" smtClean="0"/>
          </a:p>
          <a:p>
            <a:pPr algn="just">
              <a:buFont typeface="Wingdings" pitchFamily="2" charset="2"/>
              <a:buChar char="Ø"/>
            </a:pPr>
            <a:r>
              <a:rPr lang="en-GB" b="1" dirty="0" smtClean="0"/>
              <a:t>reporting </a:t>
            </a:r>
            <a:r>
              <a:rPr lang="en-GB" b="1" dirty="0"/>
              <a:t>current events, </a:t>
            </a:r>
            <a:endParaRPr lang="en-GB" b="1" dirty="0" smtClean="0"/>
          </a:p>
          <a:p>
            <a:pPr algn="just">
              <a:buFont typeface="Wingdings" pitchFamily="2" charset="2"/>
              <a:buChar char="Ø"/>
            </a:pPr>
            <a:r>
              <a:rPr lang="en-GB" b="1" dirty="0" smtClean="0"/>
              <a:t>research </a:t>
            </a:r>
            <a:r>
              <a:rPr lang="en-GB" b="1" dirty="0"/>
              <a:t>and </a:t>
            </a:r>
            <a:endParaRPr lang="en-GB" b="1" dirty="0" smtClean="0"/>
          </a:p>
          <a:p>
            <a:pPr algn="just">
              <a:buFont typeface="Wingdings" pitchFamily="2" charset="2"/>
              <a:buChar char="Ø"/>
            </a:pPr>
            <a:r>
              <a:rPr lang="en-GB" b="1" dirty="0" smtClean="0"/>
              <a:t>dealing </a:t>
            </a:r>
            <a:r>
              <a:rPr lang="en-GB" b="1" dirty="0"/>
              <a:t>a work for private study or use.</a:t>
            </a:r>
            <a:endParaRPr lang="en-US" b="1" dirty="0"/>
          </a:p>
        </p:txBody>
      </p:sp>
    </p:spTree>
    <p:extLst>
      <p:ext uri="{BB962C8B-B14F-4D97-AF65-F5344CB8AC3E}">
        <p14:creationId xmlns:p14="http://schemas.microsoft.com/office/powerpoint/2010/main" val="24960684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Fair Dealing</a:t>
            </a:r>
            <a:br>
              <a:rPr lang="en-US" b="1" dirty="0" smtClean="0"/>
            </a:br>
            <a:endParaRPr lang="en-US" dirty="0"/>
          </a:p>
        </p:txBody>
      </p:sp>
      <p:sp>
        <p:nvSpPr>
          <p:cNvPr id="3" name="Content Placeholder 2"/>
          <p:cNvSpPr>
            <a:spLocks noGrp="1"/>
          </p:cNvSpPr>
          <p:nvPr>
            <p:ph idx="1"/>
          </p:nvPr>
        </p:nvSpPr>
        <p:spPr/>
        <p:txBody>
          <a:bodyPr>
            <a:normAutofit fontScale="92500"/>
          </a:bodyPr>
          <a:lstStyle/>
          <a:p>
            <a:pPr algn="just"/>
            <a:r>
              <a:rPr lang="en-US" b="1" dirty="0"/>
              <a:t>Private Study and </a:t>
            </a:r>
            <a:r>
              <a:rPr lang="en-US" b="1" dirty="0" smtClean="0"/>
              <a:t>Research</a:t>
            </a:r>
            <a:endParaRPr lang="en-US" dirty="0"/>
          </a:p>
          <a:p>
            <a:pPr algn="just"/>
            <a:r>
              <a:rPr lang="en-GB" b="1" dirty="0"/>
              <a:t>Fair dealing in relation to a work for the purposes of study and research does not constitute infringement of copyright</a:t>
            </a:r>
            <a:r>
              <a:rPr lang="en-GB" b="1" dirty="0" smtClean="0"/>
              <a:t>.</a:t>
            </a:r>
          </a:p>
          <a:p>
            <a:pPr algn="just"/>
            <a:r>
              <a:rPr lang="en-GB" dirty="0" smtClean="0"/>
              <a:t> </a:t>
            </a:r>
            <a:r>
              <a:rPr lang="en-GB" dirty="0"/>
              <a:t>The Copyright and Performance Rights Act provides that </a:t>
            </a:r>
            <a:r>
              <a:rPr lang="en-GB" b="1" dirty="0"/>
              <a:t>fair dealing with a work for private study or for purposes of research done by an individual for his personal purposes otherwise than for profit shall not constitute infringement.</a:t>
            </a:r>
            <a:endParaRPr lang="en-US" b="1" dirty="0"/>
          </a:p>
        </p:txBody>
      </p:sp>
    </p:spTree>
    <p:extLst>
      <p:ext uri="{BB962C8B-B14F-4D97-AF65-F5344CB8AC3E}">
        <p14:creationId xmlns:p14="http://schemas.microsoft.com/office/powerpoint/2010/main" val="447114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Fair Dealing</a:t>
            </a:r>
            <a:br>
              <a:rPr lang="en-US" b="1" dirty="0" smtClean="0"/>
            </a:br>
            <a:endParaRPr lang="en-US" dirty="0"/>
          </a:p>
        </p:txBody>
      </p:sp>
      <p:sp>
        <p:nvSpPr>
          <p:cNvPr id="3" name="Content Placeholder 2"/>
          <p:cNvSpPr>
            <a:spLocks noGrp="1"/>
          </p:cNvSpPr>
          <p:nvPr>
            <p:ph idx="1"/>
          </p:nvPr>
        </p:nvSpPr>
        <p:spPr/>
        <p:txBody>
          <a:bodyPr/>
          <a:lstStyle/>
          <a:p>
            <a:pPr algn="just"/>
            <a:r>
              <a:rPr lang="en-GB" dirty="0"/>
              <a:t>Thus where a student makes a </a:t>
            </a:r>
            <a:r>
              <a:rPr lang="en-GB" b="1" dirty="0"/>
              <a:t>copy of a book on banking law for purposes of study or research, this may be considered fair dealing. </a:t>
            </a:r>
            <a:endParaRPr lang="en-GB" b="1" dirty="0" smtClean="0"/>
          </a:p>
          <a:p>
            <a:pPr algn="just"/>
            <a:r>
              <a:rPr lang="en-GB" dirty="0" smtClean="0"/>
              <a:t>However</a:t>
            </a:r>
            <a:r>
              <a:rPr lang="en-GB" dirty="0"/>
              <a:t>, where a l</a:t>
            </a:r>
            <a:r>
              <a:rPr lang="en-GB" b="1" dirty="0"/>
              <a:t>ecturer makes multiple copies of the said book and distributes them to his students for the purposes of study or research will not be considered to be fair dealing.</a:t>
            </a:r>
            <a:endParaRPr lang="en-US" b="1" dirty="0"/>
          </a:p>
        </p:txBody>
      </p:sp>
    </p:spTree>
    <p:extLst>
      <p:ext uri="{BB962C8B-B14F-4D97-AF65-F5344CB8AC3E}">
        <p14:creationId xmlns:p14="http://schemas.microsoft.com/office/powerpoint/2010/main" val="14705375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Fair Dealing</a:t>
            </a:r>
            <a:br>
              <a:rPr lang="en-US" b="1" dirty="0" smtClean="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a:t>Criticism and </a:t>
            </a:r>
            <a:r>
              <a:rPr lang="en-US" b="1" dirty="0" smtClean="0"/>
              <a:t>Review</a:t>
            </a:r>
            <a:endParaRPr lang="en-US" dirty="0"/>
          </a:p>
          <a:p>
            <a:pPr algn="just"/>
            <a:r>
              <a:rPr lang="en-GB" b="1" dirty="0"/>
              <a:t>Fair dealing for purposes of criticism applies to any form of work or a performance of a work. </a:t>
            </a:r>
            <a:endParaRPr lang="en-GB" b="1" dirty="0" smtClean="0"/>
          </a:p>
          <a:p>
            <a:pPr algn="just"/>
            <a:r>
              <a:rPr lang="en-GB" dirty="0" smtClean="0"/>
              <a:t>The </a:t>
            </a:r>
            <a:r>
              <a:rPr lang="en-GB" dirty="0"/>
              <a:t>Copyright and Performance Rights Act states that </a:t>
            </a:r>
            <a:r>
              <a:rPr lang="en-GB" b="1" dirty="0"/>
              <a:t>fair dealing with a work for the purposes of criticism or review, whether of that work or any other work, provided there is sufficient acknowledgement, shall not constitute copyright infringement. </a:t>
            </a:r>
            <a:endParaRPr lang="en-GB" b="1" dirty="0" smtClean="0"/>
          </a:p>
          <a:p>
            <a:pPr algn="just"/>
            <a:r>
              <a:rPr lang="en-GB" dirty="0" smtClean="0"/>
              <a:t>The </a:t>
            </a:r>
            <a:r>
              <a:rPr lang="en-GB" dirty="0"/>
              <a:t>Act defines the term “sufficient acknowledgement” and requires that it identifies both the work by its title or other description, and the author.</a:t>
            </a:r>
            <a:r>
              <a:rPr lang="en-US" dirty="0"/>
              <a:t> </a:t>
            </a:r>
          </a:p>
        </p:txBody>
      </p:sp>
    </p:spTree>
    <p:extLst>
      <p:ext uri="{BB962C8B-B14F-4D97-AF65-F5344CB8AC3E}">
        <p14:creationId xmlns:p14="http://schemas.microsoft.com/office/powerpoint/2010/main" val="27841940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Fair Dealing</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a:t>Reporting Current </a:t>
            </a:r>
            <a:r>
              <a:rPr lang="en-US" b="1" dirty="0" smtClean="0"/>
              <a:t>Events</a:t>
            </a:r>
            <a:endParaRPr lang="en-US" dirty="0"/>
          </a:p>
          <a:p>
            <a:pPr algn="just"/>
            <a:r>
              <a:rPr lang="en-GB" b="1" dirty="0"/>
              <a:t>The third fair dealing exception permits works to be used for reporting current events in a newspaper, magazine or similar periodical, provided there is sufficient acknowledgement; or by broadcasting or by inclusion in a cable programme service or by its use in an </a:t>
            </a:r>
            <a:r>
              <a:rPr lang="en-GB" b="1" dirty="0" err="1"/>
              <a:t>audiovisual</a:t>
            </a:r>
            <a:r>
              <a:rPr lang="en-GB" b="1" dirty="0"/>
              <a:t> work. </a:t>
            </a:r>
            <a:endParaRPr lang="en-GB" b="1" dirty="0" smtClean="0"/>
          </a:p>
          <a:p>
            <a:pPr algn="just"/>
            <a:r>
              <a:rPr lang="en-GB" dirty="0" smtClean="0"/>
              <a:t>The </a:t>
            </a:r>
            <a:r>
              <a:rPr lang="en-GB" dirty="0"/>
              <a:t>term “sufficient acknowledgement” is defined as an acknowledgment identifying the work in question by its title or other description and, unless the work is anonymous or the author has previously agreed or required that no acknowledgement of his name should be made, also identifying the author.</a:t>
            </a:r>
            <a:r>
              <a:rPr lang="en-US" dirty="0"/>
              <a:t> </a:t>
            </a:r>
          </a:p>
          <a:p>
            <a:pPr algn="just"/>
            <a:endParaRPr lang="en-US" dirty="0"/>
          </a:p>
        </p:txBody>
      </p:sp>
    </p:spTree>
    <p:extLst>
      <p:ext uri="{BB962C8B-B14F-4D97-AF65-F5344CB8AC3E}">
        <p14:creationId xmlns:p14="http://schemas.microsoft.com/office/powerpoint/2010/main" val="4255554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Presentation</a:t>
            </a:r>
            <a:endParaRPr lang="en-US" dirty="0"/>
          </a:p>
        </p:txBody>
      </p:sp>
      <p:sp>
        <p:nvSpPr>
          <p:cNvPr id="3" name="Content Placeholder 2"/>
          <p:cNvSpPr>
            <a:spLocks noGrp="1"/>
          </p:cNvSpPr>
          <p:nvPr>
            <p:ph idx="1"/>
          </p:nvPr>
        </p:nvSpPr>
        <p:spPr/>
        <p:txBody>
          <a:bodyPr>
            <a:normAutofit fontScale="85000" lnSpcReduction="20000"/>
          </a:bodyPr>
          <a:lstStyle/>
          <a:p>
            <a:r>
              <a:rPr lang="en-US" b="1" dirty="0" smtClean="0"/>
              <a:t>Introduction</a:t>
            </a:r>
          </a:p>
          <a:p>
            <a:r>
              <a:rPr lang="en-US" b="1" dirty="0" smtClean="0"/>
              <a:t>Consent of </a:t>
            </a:r>
            <a:r>
              <a:rPr lang="en-US" b="1" dirty="0"/>
              <a:t>C</a:t>
            </a:r>
            <a:r>
              <a:rPr lang="en-US" b="1" dirty="0" smtClean="0"/>
              <a:t>opyright Owner</a:t>
            </a:r>
          </a:p>
          <a:p>
            <a:r>
              <a:rPr lang="en-US" b="1" dirty="0" smtClean="0"/>
              <a:t>Public Interest</a:t>
            </a:r>
          </a:p>
          <a:p>
            <a:r>
              <a:rPr lang="en-US" b="1" dirty="0" smtClean="0"/>
              <a:t>Fair Dealing</a:t>
            </a:r>
          </a:p>
          <a:p>
            <a:r>
              <a:rPr lang="en-US" b="1" dirty="0" smtClean="0"/>
              <a:t>Incidental Inclusion </a:t>
            </a:r>
          </a:p>
          <a:p>
            <a:r>
              <a:rPr lang="en-US" b="1" dirty="0" smtClean="0"/>
              <a:t>Judicial Proceedings</a:t>
            </a:r>
          </a:p>
          <a:p>
            <a:r>
              <a:rPr lang="en-US" b="1" dirty="0" smtClean="0"/>
              <a:t>Educational Use</a:t>
            </a:r>
          </a:p>
          <a:p>
            <a:r>
              <a:rPr lang="en-US" b="1" dirty="0" smtClean="0"/>
              <a:t>Libraries and Archives</a:t>
            </a:r>
          </a:p>
          <a:p>
            <a:r>
              <a:rPr lang="en-US" b="1" dirty="0" smtClean="0"/>
              <a:t>Computer Program</a:t>
            </a:r>
          </a:p>
          <a:p>
            <a:r>
              <a:rPr lang="en-US" b="1" dirty="0" smtClean="0"/>
              <a:t>Broadcast or Cable Program </a:t>
            </a:r>
            <a:endParaRPr lang="en-US" b="1" dirty="0"/>
          </a:p>
        </p:txBody>
      </p:sp>
    </p:spTree>
    <p:extLst>
      <p:ext uri="{BB962C8B-B14F-4D97-AF65-F5344CB8AC3E}">
        <p14:creationId xmlns:p14="http://schemas.microsoft.com/office/powerpoint/2010/main" val="3098846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INCIDENTAL </a:t>
            </a:r>
            <a:r>
              <a:rPr lang="en-US" b="1" dirty="0"/>
              <a:t>INCLUSION</a:t>
            </a:r>
            <a:br>
              <a:rPr lang="en-US" b="1" dirty="0"/>
            </a:b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The Copyright and Performance Rights Act exempts from infringement acts which allows some incidentally to include protected works into his work without obtaining permission in advance. </a:t>
            </a:r>
            <a:endParaRPr lang="en-GB" b="1" dirty="0" smtClean="0"/>
          </a:p>
          <a:p>
            <a:pPr algn="just"/>
            <a:r>
              <a:rPr lang="en-GB" dirty="0" smtClean="0"/>
              <a:t>An </a:t>
            </a:r>
            <a:r>
              <a:rPr lang="en-GB" dirty="0"/>
              <a:t>example would be where a television news crew films a demonstration and the report is broadcast or where one takes a photograph of an artistic work. Thus incidental inclusion of a work in an artistic work, </a:t>
            </a:r>
            <a:r>
              <a:rPr lang="en-GB" dirty="0" err="1"/>
              <a:t>audiovisual</a:t>
            </a:r>
            <a:r>
              <a:rPr lang="en-GB" dirty="0"/>
              <a:t> work, sound recording, broadcast or cable programme does not constitute infringement.</a:t>
            </a:r>
            <a:endParaRPr lang="en-US" dirty="0"/>
          </a:p>
        </p:txBody>
      </p:sp>
    </p:spTree>
    <p:extLst>
      <p:ext uri="{BB962C8B-B14F-4D97-AF65-F5344CB8AC3E}">
        <p14:creationId xmlns:p14="http://schemas.microsoft.com/office/powerpoint/2010/main" val="32619971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JUDICIAL PROCEEDINGS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The copyright in a work will not be infringed if the work is reproduced for the purposes of judicial proceedings, or of any other proceedings before a tribunal established by law, for the purposes of a report of judicial proceedings or any other such proceedings. </a:t>
            </a:r>
            <a:endParaRPr lang="en-GB" b="1" dirty="0" smtClean="0"/>
          </a:p>
          <a:p>
            <a:pPr algn="just"/>
            <a:r>
              <a:rPr lang="en-GB" dirty="0" smtClean="0"/>
              <a:t>Thus </a:t>
            </a:r>
            <a:r>
              <a:rPr lang="en-GB" dirty="0"/>
              <a:t>a reporter who writes </a:t>
            </a:r>
            <a:r>
              <a:rPr lang="en-GB" b="1" dirty="0"/>
              <a:t>verbatim of the court proceedings in a trial case or documents filed in court and publish them in a newspaper will not infringe the copyright in the said work. </a:t>
            </a:r>
            <a:endParaRPr lang="en-US" b="1" dirty="0"/>
          </a:p>
          <a:p>
            <a:pPr algn="just"/>
            <a:endParaRPr lang="en-US" dirty="0"/>
          </a:p>
        </p:txBody>
      </p:sp>
    </p:spTree>
    <p:extLst>
      <p:ext uri="{BB962C8B-B14F-4D97-AF65-F5344CB8AC3E}">
        <p14:creationId xmlns:p14="http://schemas.microsoft.com/office/powerpoint/2010/main" val="27379998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EDUCATIONAL USE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Instruction and </a:t>
            </a:r>
            <a:r>
              <a:rPr lang="en-GB" b="1" dirty="0" smtClean="0"/>
              <a:t>examination</a:t>
            </a:r>
            <a:endParaRPr lang="en-US" dirty="0"/>
          </a:p>
          <a:p>
            <a:pPr algn="just"/>
            <a:r>
              <a:rPr lang="en-GB" b="1" dirty="0"/>
              <a:t>Copyright will not be infringed if a literary, dramatic, musical or artistic work is reproduced for the purposes of the education system in Zambia. </a:t>
            </a:r>
            <a:endParaRPr lang="en-GB" b="1" dirty="0" smtClean="0"/>
          </a:p>
          <a:p>
            <a:pPr algn="just"/>
            <a:r>
              <a:rPr lang="en-GB" dirty="0" smtClean="0"/>
              <a:t>For </a:t>
            </a:r>
            <a:r>
              <a:rPr lang="en-GB" dirty="0"/>
              <a:t>the defence of educational use to be available certain </a:t>
            </a:r>
            <a:r>
              <a:rPr lang="en-GB" b="1" dirty="0"/>
              <a:t>conditions must be met, namely, the reproduction or copying must be done by a teacher or pupil in the course of instruction, and reproduction must not be made by means of an appliance capable of reproducing multiple copies; or as part of the questions to be answered in an examination; or in answer to such </a:t>
            </a:r>
            <a:r>
              <a:rPr lang="en-GB" b="1" dirty="0" smtClean="0"/>
              <a:t>questions</a:t>
            </a:r>
            <a:endParaRPr lang="en-US" b="1" dirty="0"/>
          </a:p>
        </p:txBody>
      </p:sp>
    </p:spTree>
    <p:extLst>
      <p:ext uri="{BB962C8B-B14F-4D97-AF65-F5344CB8AC3E}">
        <p14:creationId xmlns:p14="http://schemas.microsoft.com/office/powerpoint/2010/main" val="8691635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EDUCATIONAL USE  </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The educational use exception does not cover any subsequent dealings in the copies made for educational purposes. Copyright will therefore be </a:t>
            </a:r>
            <a:r>
              <a:rPr lang="en-GB" b="1" dirty="0"/>
              <a:t>infringed when the copies are sold, let for hire, or offered or exposed for sale or hire. </a:t>
            </a:r>
            <a:endParaRPr lang="en-US" b="1" dirty="0"/>
          </a:p>
          <a:p>
            <a:pPr algn="just"/>
            <a:r>
              <a:rPr lang="en-GB" dirty="0"/>
              <a:t>However, acts which conflict with the normal </a:t>
            </a:r>
            <a:r>
              <a:rPr lang="en-GB" b="1" dirty="0"/>
              <a:t>commercial exploitation of a work, or unreasonably prejudices the legitimate commercial interests of the owner of the copyright in a work will not qualify for exemption for education use. </a:t>
            </a:r>
            <a:endParaRPr lang="en-US" b="1" dirty="0"/>
          </a:p>
          <a:p>
            <a:pPr algn="just"/>
            <a:endParaRPr lang="en-US" dirty="0"/>
          </a:p>
        </p:txBody>
      </p:sp>
    </p:spTree>
    <p:extLst>
      <p:ext uri="{BB962C8B-B14F-4D97-AF65-F5344CB8AC3E}">
        <p14:creationId xmlns:p14="http://schemas.microsoft.com/office/powerpoint/2010/main" val="15927218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EDUCATIONAL USE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r>
              <a:rPr lang="en-US" b="1" dirty="0" smtClean="0"/>
              <a:t>Performance</a:t>
            </a:r>
            <a:r>
              <a:rPr lang="en-US" b="1" dirty="0"/>
              <a:t>, playing or showing a </a:t>
            </a:r>
            <a:r>
              <a:rPr lang="en-US" b="1" dirty="0" smtClean="0"/>
              <a:t>work</a:t>
            </a:r>
            <a:endParaRPr lang="en-US" dirty="0"/>
          </a:p>
          <a:p>
            <a:pPr algn="just"/>
            <a:r>
              <a:rPr lang="en-GB" b="1" dirty="0"/>
              <a:t>Literary, dramatic, musical works can be shown, played or performed at an educational institution without infringing the copyright. </a:t>
            </a:r>
            <a:endParaRPr lang="en-GB" b="1" dirty="0" smtClean="0"/>
          </a:p>
          <a:p>
            <a:pPr algn="just"/>
            <a:r>
              <a:rPr lang="en-GB" dirty="0" smtClean="0"/>
              <a:t>The </a:t>
            </a:r>
            <a:r>
              <a:rPr lang="en-GB" dirty="0"/>
              <a:t>performance of a work must be done by the staff and students of a school or other educational institution for the purposes of the education system of Zambia in the course of the activities of the school or institution, and the audience must be composed exclusively </a:t>
            </a:r>
            <a:r>
              <a:rPr lang="en-GB" dirty="0" smtClean="0"/>
              <a:t>of</a:t>
            </a:r>
            <a:endParaRPr lang="en-US" dirty="0"/>
          </a:p>
          <a:p>
            <a:pPr lvl="0" algn="just">
              <a:buFont typeface="Wingdings" pitchFamily="2" charset="2"/>
              <a:buChar char="Ø"/>
            </a:pPr>
            <a:r>
              <a:rPr lang="en-GB" b="1" dirty="0"/>
              <a:t>the staff and students of the school or institution; or </a:t>
            </a:r>
            <a:endParaRPr lang="en-US" b="1" dirty="0"/>
          </a:p>
          <a:p>
            <a:pPr lvl="0" algn="just">
              <a:buFont typeface="Wingdings" pitchFamily="2" charset="2"/>
              <a:buChar char="Ø"/>
            </a:pPr>
            <a:r>
              <a:rPr lang="en-GB" b="1" dirty="0"/>
              <a:t>the parents and guardians of the students; or </a:t>
            </a:r>
            <a:endParaRPr lang="en-US" b="1" dirty="0"/>
          </a:p>
          <a:p>
            <a:pPr lvl="0" algn="just">
              <a:buFont typeface="Wingdings" pitchFamily="2" charset="2"/>
              <a:buChar char="Ø"/>
            </a:pPr>
            <a:r>
              <a:rPr lang="en-GB" b="1" dirty="0"/>
              <a:t>other persons directly connected with the activities of the school or institution. </a:t>
            </a:r>
            <a:endParaRPr lang="en-US" b="1" dirty="0"/>
          </a:p>
          <a:p>
            <a:pPr algn="just"/>
            <a:endParaRPr lang="en-US" dirty="0"/>
          </a:p>
        </p:txBody>
      </p:sp>
    </p:spTree>
    <p:extLst>
      <p:ext uri="{BB962C8B-B14F-4D97-AF65-F5344CB8AC3E}">
        <p14:creationId xmlns:p14="http://schemas.microsoft.com/office/powerpoint/2010/main" val="37644200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LIBRARIES AND ARCHIVES</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b="1" dirty="0"/>
              <a:t>The Copyright and Performance Rights Act also extends exceptions to copyright infringement to works by libraries or archives. </a:t>
            </a:r>
            <a:endParaRPr lang="en-GB" b="1" dirty="0" smtClean="0"/>
          </a:p>
          <a:p>
            <a:pPr algn="just"/>
            <a:r>
              <a:rPr lang="en-GB" dirty="0" smtClean="0"/>
              <a:t>The </a:t>
            </a:r>
            <a:r>
              <a:rPr lang="en-GB" dirty="0"/>
              <a:t>exceptions for libraries or archives only apply to those libraries or archives that are prescribed by the statutory instrument issued by the Minister. </a:t>
            </a:r>
            <a:endParaRPr lang="en-GB" dirty="0" smtClean="0"/>
          </a:p>
          <a:p>
            <a:pPr algn="just"/>
            <a:endParaRPr lang="en-US" dirty="0"/>
          </a:p>
        </p:txBody>
      </p:sp>
    </p:spTree>
    <p:extLst>
      <p:ext uri="{BB962C8B-B14F-4D97-AF65-F5344CB8AC3E}">
        <p14:creationId xmlns:p14="http://schemas.microsoft.com/office/powerpoint/2010/main" val="34186991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LIBRARIES AND ARCHIVES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A library or archive can make a copy of any item, where it is not reasonably practicable to purchase a copy of the item in question, in the permanent collection of the library or archive in order to preserve or replace that item by placing the copy in permanent collection either in addition to or in place of the item; or in order to replace in the permanent collection of another designated library or archive an item which has been lost, destroyed or damaged.</a:t>
            </a:r>
            <a:endParaRPr lang="en-US" b="1" dirty="0"/>
          </a:p>
          <a:p>
            <a:pPr algn="just"/>
            <a:endParaRPr lang="en-US" dirty="0"/>
          </a:p>
        </p:txBody>
      </p:sp>
    </p:spTree>
    <p:extLst>
      <p:ext uri="{BB962C8B-B14F-4D97-AF65-F5344CB8AC3E}">
        <p14:creationId xmlns:p14="http://schemas.microsoft.com/office/powerpoint/2010/main" val="29993687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COMPUTER PROGRAM</a:t>
            </a:r>
            <a:br>
              <a:rPr lang="en-US" b="1" dirty="0"/>
            </a:br>
            <a:endParaRPr lang="en-US" dirty="0"/>
          </a:p>
        </p:txBody>
      </p:sp>
      <p:sp>
        <p:nvSpPr>
          <p:cNvPr id="3" name="Content Placeholder 2"/>
          <p:cNvSpPr>
            <a:spLocks noGrp="1"/>
          </p:cNvSpPr>
          <p:nvPr>
            <p:ph idx="1"/>
          </p:nvPr>
        </p:nvSpPr>
        <p:spPr/>
        <p:txBody>
          <a:bodyPr/>
          <a:lstStyle/>
          <a:p>
            <a:pPr algn="just"/>
            <a:r>
              <a:rPr lang="en-GB" dirty="0"/>
              <a:t>Reproduction of a copy of a computer program made from a copy of the program by the owner of that </a:t>
            </a:r>
            <a:r>
              <a:rPr lang="en-GB" b="1" dirty="0"/>
              <a:t>copy for the purpose of being used in place of that copy in the event that it is lost, destroyed or corrupted is permitted under the </a:t>
            </a:r>
            <a:r>
              <a:rPr lang="en-GB" b="1" dirty="0" smtClean="0"/>
              <a:t>Act.</a:t>
            </a:r>
            <a:endParaRPr lang="en-US" b="1" dirty="0"/>
          </a:p>
        </p:txBody>
      </p:sp>
    </p:spTree>
    <p:extLst>
      <p:ext uri="{BB962C8B-B14F-4D97-AF65-F5344CB8AC3E}">
        <p14:creationId xmlns:p14="http://schemas.microsoft.com/office/powerpoint/2010/main" val="3045508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BROADCAST OR CABLE PROGRAMME</a:t>
            </a:r>
            <a:br>
              <a:rPr lang="en-US" b="1" dirty="0"/>
            </a:br>
            <a:endParaRPr lang="en-US" dirty="0"/>
          </a:p>
        </p:txBody>
      </p:sp>
      <p:sp>
        <p:nvSpPr>
          <p:cNvPr id="3" name="Content Placeholder 2"/>
          <p:cNvSpPr>
            <a:spLocks noGrp="1"/>
          </p:cNvSpPr>
          <p:nvPr>
            <p:ph idx="1"/>
          </p:nvPr>
        </p:nvSpPr>
        <p:spPr/>
        <p:txBody>
          <a:bodyPr/>
          <a:lstStyle/>
          <a:p>
            <a:pPr algn="just"/>
            <a:r>
              <a:rPr lang="en-GB" b="1" dirty="0"/>
              <a:t>The Copyright and Performance Rights Act permits the recording of a broadcast or cable program by an individual for the purpose of allowing the individual to listen to or view the broadcast or program at a time more convenient to him.</a:t>
            </a:r>
            <a:endParaRPr lang="en-US" b="1" dirty="0"/>
          </a:p>
          <a:p>
            <a:pPr algn="just"/>
            <a:endParaRPr lang="en-US" dirty="0"/>
          </a:p>
        </p:txBody>
      </p:sp>
    </p:spTree>
    <p:extLst>
      <p:ext uri="{BB962C8B-B14F-4D97-AF65-F5344CB8AC3E}">
        <p14:creationId xmlns:p14="http://schemas.microsoft.com/office/powerpoint/2010/main" val="21170671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 THANK YOU</a:t>
            </a:r>
            <a:endParaRPr lang="en-US" dirty="0"/>
          </a:p>
        </p:txBody>
      </p:sp>
    </p:spTree>
    <p:extLst>
      <p:ext uri="{BB962C8B-B14F-4D97-AF65-F5344CB8AC3E}">
        <p14:creationId xmlns:p14="http://schemas.microsoft.com/office/powerpoint/2010/main" val="594186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Even though the </a:t>
            </a:r>
            <a:r>
              <a:rPr lang="en-GB" b="1" dirty="0"/>
              <a:t>copyright owner has the exclusive right to use and to prevent others from using the work without his authorization, the </a:t>
            </a:r>
            <a:r>
              <a:rPr lang="en-GB" b="1" u="sng" dirty="0"/>
              <a:t>copyright law permits anyone to do some acts in relation to the work that are not restricted or controlled by the copyright owner such as making musical tape for private and domestic use.  </a:t>
            </a:r>
            <a:endParaRPr lang="en-GB" b="1" u="sng" dirty="0" smtClean="0"/>
          </a:p>
          <a:p>
            <a:pPr algn="just"/>
            <a:r>
              <a:rPr lang="en-GB" dirty="0" smtClean="0"/>
              <a:t>Besides </a:t>
            </a:r>
            <a:r>
              <a:rPr lang="en-GB" dirty="0"/>
              <a:t>someone will </a:t>
            </a:r>
            <a:r>
              <a:rPr lang="en-GB" b="1" dirty="0"/>
              <a:t>not infringe the copyright in the work if he does some acts in relation to the work after obtaining authorization from the copyright owner.</a:t>
            </a:r>
            <a:endParaRPr lang="en-US" b="1" dirty="0"/>
          </a:p>
        </p:txBody>
      </p:sp>
    </p:spTree>
    <p:extLst>
      <p:ext uri="{BB962C8B-B14F-4D97-AF65-F5344CB8AC3E}">
        <p14:creationId xmlns:p14="http://schemas.microsoft.com/office/powerpoint/2010/main" val="1447565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The </a:t>
            </a:r>
            <a:r>
              <a:rPr lang="en-GB" b="1" dirty="0"/>
              <a:t>permitted acts or defences to copyright infringement are intended to provide a balance between the rights of the copyright owner and the general public to get access to the work</a:t>
            </a:r>
            <a:r>
              <a:rPr lang="en-GB" dirty="0"/>
              <a:t>. </a:t>
            </a:r>
            <a:endParaRPr lang="en-GB" dirty="0" smtClean="0"/>
          </a:p>
          <a:p>
            <a:pPr algn="just"/>
            <a:r>
              <a:rPr lang="en-GB" dirty="0" smtClean="0"/>
              <a:t>They </a:t>
            </a:r>
            <a:r>
              <a:rPr lang="en-GB" b="1" dirty="0"/>
              <a:t>restrict the exclusive rights granted by copyright in cases where it is felt they go too far. </a:t>
            </a:r>
            <a:endParaRPr lang="en-GB" b="1" dirty="0" smtClean="0"/>
          </a:p>
          <a:p>
            <a:pPr algn="just"/>
            <a:r>
              <a:rPr lang="en-GB" dirty="0" smtClean="0"/>
              <a:t>This </a:t>
            </a:r>
            <a:r>
              <a:rPr lang="en-GB" dirty="0"/>
              <a:t>is particularly important as copyright is </a:t>
            </a:r>
            <a:r>
              <a:rPr lang="en-GB" b="1" dirty="0"/>
              <a:t>extremely wide in scope and its term of protection is longer than any other intellectual property rights.  </a:t>
            </a:r>
            <a:endParaRPr lang="en-US" b="1" dirty="0"/>
          </a:p>
          <a:p>
            <a:pPr algn="just"/>
            <a:endParaRPr lang="en-US" dirty="0"/>
          </a:p>
        </p:txBody>
      </p:sp>
    </p:spTree>
    <p:extLst>
      <p:ext uri="{BB962C8B-B14F-4D97-AF65-F5344CB8AC3E}">
        <p14:creationId xmlns:p14="http://schemas.microsoft.com/office/powerpoint/2010/main" val="2931363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It must be stated that the </a:t>
            </a:r>
            <a:r>
              <a:rPr lang="en-GB" b="1" dirty="0"/>
              <a:t>defences to copyright infringement are not restricted to the permitted or authorized acts and there are other defences such as public interest that may justify an act which at first sight infringes copyright. </a:t>
            </a:r>
            <a:endParaRPr lang="en-GB" b="1" dirty="0" smtClean="0"/>
          </a:p>
          <a:p>
            <a:pPr algn="just"/>
            <a:r>
              <a:rPr lang="en-GB" dirty="0" smtClean="0"/>
              <a:t>The </a:t>
            </a:r>
            <a:r>
              <a:rPr lang="en-GB" b="1" dirty="0"/>
              <a:t>defences or exceptions to copyright infringement provided for under section 21 of the </a:t>
            </a:r>
            <a:r>
              <a:rPr lang="en-GB" dirty="0"/>
              <a:t>Copyright and Performance Rights Act are only applicable to copyright infringement and not any other infringement of other intellectual property right.    </a:t>
            </a:r>
            <a:endParaRPr lang="en-US" dirty="0"/>
          </a:p>
          <a:p>
            <a:pPr algn="just"/>
            <a:endParaRPr lang="en-US" dirty="0"/>
          </a:p>
        </p:txBody>
      </p:sp>
    </p:spTree>
    <p:extLst>
      <p:ext uri="{BB962C8B-B14F-4D97-AF65-F5344CB8AC3E}">
        <p14:creationId xmlns:p14="http://schemas.microsoft.com/office/powerpoint/2010/main" val="1725016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Consent of Copyright Owner</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smtClean="0"/>
              <a:t>Copyright </a:t>
            </a:r>
            <a:r>
              <a:rPr lang="en-GB" b="1" dirty="0"/>
              <a:t>in a work is not infringed if the owner of the copyright in the work expressly or impliedly authorized or consented to the allegedly infringing act. </a:t>
            </a:r>
            <a:endParaRPr lang="en-GB" b="1" dirty="0" smtClean="0"/>
          </a:p>
          <a:p>
            <a:pPr algn="just"/>
            <a:r>
              <a:rPr lang="en-GB" dirty="0" smtClean="0"/>
              <a:t>In </a:t>
            </a:r>
            <a:r>
              <a:rPr lang="en-GB" i="1" dirty="0"/>
              <a:t>Mellor v. Australia Broadcasting Commission</a:t>
            </a:r>
            <a:r>
              <a:rPr lang="en-GB" dirty="0"/>
              <a:t> the plaintiff, a music publisher, issued a pamphlet with a catalogue and price list of its sheet of music. The pamphlet included the following statement</a:t>
            </a:r>
            <a:r>
              <a:rPr lang="en-GB" dirty="0" smtClean="0"/>
              <a:t>:</a:t>
            </a:r>
            <a:endParaRPr lang="en-US" dirty="0"/>
          </a:p>
          <a:p>
            <a:pPr algn="just"/>
            <a:r>
              <a:rPr lang="en-GB" b="1" dirty="0"/>
              <a:t>Please Note: All our music is Free for Public Performance. … See our guarantee below, show them to your patrons, so that they may rest assured that none of our publications will bring them any trouble over “performing fees.” We make One price cover both the music and the performing rights thereof. </a:t>
            </a:r>
            <a:endParaRPr lang="en-US" b="1" dirty="0"/>
          </a:p>
        </p:txBody>
      </p:sp>
    </p:spTree>
    <p:extLst>
      <p:ext uri="{BB962C8B-B14F-4D97-AF65-F5344CB8AC3E}">
        <p14:creationId xmlns:p14="http://schemas.microsoft.com/office/powerpoint/2010/main" val="1743149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Consent of Copyright Owner</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The defendant broadcaster hired a band to perform, with a view to broadcasting the live performance. The band performed music played from sheets which the band purchased from the plaintiff. The plaintiff sued the defendant broadcaster for “authorizing” a public performance without the plaintiff’s consent. The defendant claimed the plaintiff’s had consented to the performance by the statements in its pamphlets. </a:t>
            </a:r>
            <a:endParaRPr lang="en-GB" dirty="0" smtClean="0"/>
          </a:p>
          <a:p>
            <a:pPr algn="just"/>
            <a:r>
              <a:rPr lang="en-GB" b="1" dirty="0" smtClean="0"/>
              <a:t>The </a:t>
            </a:r>
            <a:r>
              <a:rPr lang="en-GB" b="1" dirty="0"/>
              <a:t>Court agreed with the defendant and dismissed the action.  </a:t>
            </a:r>
            <a:endParaRPr lang="en-US" b="1" dirty="0"/>
          </a:p>
          <a:p>
            <a:pPr algn="just"/>
            <a:endParaRPr lang="en-US" dirty="0"/>
          </a:p>
        </p:txBody>
      </p:sp>
    </p:spTree>
    <p:extLst>
      <p:ext uri="{BB962C8B-B14F-4D97-AF65-F5344CB8AC3E}">
        <p14:creationId xmlns:p14="http://schemas.microsoft.com/office/powerpoint/2010/main" val="510562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PUBLIC INTEREST</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dirty="0"/>
              <a:t>In contrast to the statutory defences to copyright infringement, courts have the power to </a:t>
            </a:r>
            <a:r>
              <a:rPr lang="en-GB" b="1" dirty="0"/>
              <a:t>refuse to give copyright protection to the work on the grounds of public </a:t>
            </a:r>
            <a:r>
              <a:rPr lang="en-GB" b="1" dirty="0" smtClean="0"/>
              <a:t>interest.</a:t>
            </a:r>
          </a:p>
          <a:p>
            <a:pPr algn="just"/>
            <a:r>
              <a:rPr lang="en-GB" dirty="0" smtClean="0"/>
              <a:t>The </a:t>
            </a:r>
            <a:r>
              <a:rPr lang="en-GB" dirty="0"/>
              <a:t>defence of public interest may be divided into two groups </a:t>
            </a:r>
            <a:r>
              <a:rPr lang="en-GB" b="1" dirty="0"/>
              <a:t>first being the public interest defence regarding actions for copyright infringement, and second the public interest defence in breach of confidentiality actions.</a:t>
            </a:r>
            <a:endParaRPr lang="en-US" b="1" dirty="0"/>
          </a:p>
          <a:p>
            <a:pPr algn="just"/>
            <a:endParaRPr lang="en-US" dirty="0"/>
          </a:p>
        </p:txBody>
      </p:sp>
    </p:spTree>
    <p:extLst>
      <p:ext uri="{BB962C8B-B14F-4D97-AF65-F5344CB8AC3E}">
        <p14:creationId xmlns:p14="http://schemas.microsoft.com/office/powerpoint/2010/main" val="1689950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PUBLIC INTEREST</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i="1" dirty="0"/>
              <a:t>(i)      Defence of public interest in copyright </a:t>
            </a:r>
            <a:r>
              <a:rPr lang="en-GB" b="1" i="1" dirty="0" smtClean="0"/>
              <a:t>infringement</a:t>
            </a:r>
            <a:endParaRPr lang="en-US" b="1" dirty="0"/>
          </a:p>
          <a:p>
            <a:pPr algn="just"/>
            <a:r>
              <a:rPr lang="en-GB" b="1" dirty="0"/>
              <a:t>Courts have refused to enforce copyright in works that offend against the policy of the law, for example, works which are illegal, immoral, scandalous or contrary to family life. </a:t>
            </a:r>
            <a:endParaRPr lang="en-GB" b="1" dirty="0" smtClean="0"/>
          </a:p>
          <a:p>
            <a:pPr algn="just"/>
            <a:r>
              <a:rPr lang="en-GB" dirty="0" smtClean="0"/>
              <a:t>However</a:t>
            </a:r>
            <a:r>
              <a:rPr lang="en-GB" dirty="0"/>
              <a:t>, the courts will not allow anyone to </a:t>
            </a:r>
            <a:r>
              <a:rPr lang="en-GB" b="1" dirty="0"/>
              <a:t>hide under the public interest defence to infringe copyright in the work, when there is no justification to do so.</a:t>
            </a:r>
            <a:endParaRPr lang="en-US" b="1" dirty="0"/>
          </a:p>
        </p:txBody>
      </p:sp>
    </p:spTree>
    <p:extLst>
      <p:ext uri="{BB962C8B-B14F-4D97-AF65-F5344CB8AC3E}">
        <p14:creationId xmlns:p14="http://schemas.microsoft.com/office/powerpoint/2010/main" val="11237594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TotalTime>
  <Words>2111</Words>
  <Application>Microsoft Office PowerPoint</Application>
  <PresentationFormat>On-screen Show (4:3)</PresentationFormat>
  <Paragraphs>111</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UNIVERSITY OF LUSAKA SCHOOL OF LAW</vt:lpstr>
      <vt:lpstr>Structure of Presentation</vt:lpstr>
      <vt:lpstr>Introduction </vt:lpstr>
      <vt:lpstr>Introduction </vt:lpstr>
      <vt:lpstr>Introduction </vt:lpstr>
      <vt:lpstr>Consent of Copyright Owner </vt:lpstr>
      <vt:lpstr>Consent of Copyright Owner </vt:lpstr>
      <vt:lpstr>PUBLIC INTEREST </vt:lpstr>
      <vt:lpstr>PUBLIC INTEREST </vt:lpstr>
      <vt:lpstr>PUBLIC INTEREST </vt:lpstr>
      <vt:lpstr>PUBLIC INTEREST </vt:lpstr>
      <vt:lpstr>PUBLIC INTEREST </vt:lpstr>
      <vt:lpstr>PUBLIC INTEREST </vt:lpstr>
      <vt:lpstr>Fair Dealing </vt:lpstr>
      <vt:lpstr>Fair Dealing </vt:lpstr>
      <vt:lpstr>Fair Dealing </vt:lpstr>
      <vt:lpstr>Fair Dealing </vt:lpstr>
      <vt:lpstr>Fair Dealing </vt:lpstr>
      <vt:lpstr>Fair Dealing </vt:lpstr>
      <vt:lpstr> INCIDENTAL INCLUSION  </vt:lpstr>
      <vt:lpstr>JUDICIAL PROCEEDINGS </vt:lpstr>
      <vt:lpstr>EDUCATIONAL USE   </vt:lpstr>
      <vt:lpstr>EDUCATIONAL USE   </vt:lpstr>
      <vt:lpstr>EDUCATIONAL USE   </vt:lpstr>
      <vt:lpstr>LIBRARIES AND ARCHIVES </vt:lpstr>
      <vt:lpstr>LIBRARIES AND ARCHIVES </vt:lpstr>
      <vt:lpstr>COMPUTER PROGRAM </vt:lpstr>
      <vt:lpstr>BROADCAST OR CABLE PROGRAMME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16</cp:revision>
  <dcterms:created xsi:type="dcterms:W3CDTF">2014-03-03T17:22:42Z</dcterms:created>
  <dcterms:modified xsi:type="dcterms:W3CDTF">2014-03-11T09:45:13Z</dcterms:modified>
</cp:coreProperties>
</file>